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7"/>
  </p:notesMasterIdLst>
  <p:sldIdLst>
    <p:sldId id="572" r:id="rId4"/>
    <p:sldId id="573" r:id="rId5"/>
    <p:sldId id="566" r:id="rId6"/>
    <p:sldId id="571" r:id="rId8"/>
    <p:sldId id="574" r:id="rId9"/>
    <p:sldId id="575" r:id="rId10"/>
    <p:sldId id="576" r:id="rId11"/>
    <p:sldId id="577" r:id="rId12"/>
    <p:sldId id="578" r:id="rId13"/>
    <p:sldId id="580" r:id="rId14"/>
    <p:sldId id="579" r:id="rId15"/>
    <p:sldId id="568" r:id="rId16"/>
    <p:sldId id="569" r:id="rId17"/>
    <p:sldId id="383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3327" autoAdjust="0"/>
  </p:normalViewPr>
  <p:slideViewPr>
    <p:cSldViewPr snapToGrid="0" snapToObjects="1">
      <p:cViewPr varScale="1">
        <p:scale>
          <a:sx n="113" d="100"/>
          <a:sy n="113" d="100"/>
        </p:scale>
        <p:origin x="69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4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40A07-CB81-B94E-8486-6299C881C60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EFDB2-DEE3-F041-A376-A8AE77F3A6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709" y="-1"/>
            <a:ext cx="10210576" cy="92868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46709" y="1227147"/>
            <a:ext cx="11199741" cy="52322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360045" indent="-360045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47811" y="63389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7" name="直接连接符 9"/>
          <p:cNvCxnSpPr/>
          <p:nvPr userDrawn="1"/>
        </p:nvCxnSpPr>
        <p:spPr>
          <a:xfrm>
            <a:off x="0" y="928688"/>
            <a:ext cx="12192000" cy="0"/>
          </a:xfrm>
          <a:prstGeom prst="line">
            <a:avLst/>
          </a:prstGeom>
          <a:ln w="38100">
            <a:solidFill>
              <a:srgbClr val="0B51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:\学校\2012110922144630394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845" y="434104"/>
            <a:ext cx="989166" cy="98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" y="6206283"/>
            <a:ext cx="1493521" cy="497841"/>
          </a:xfrm>
          <a:prstGeom prst="rect">
            <a:avLst/>
          </a:prstGeom>
        </p:spPr>
      </p:pic>
      <p:sp>
        <p:nvSpPr>
          <p:cNvPr id="15" name="内容占位符 2"/>
          <p:cNvSpPr>
            <a:spLocks noGrp="1"/>
          </p:cNvSpPr>
          <p:nvPr>
            <p:ph idx="13" hasCustomPrompt="1"/>
          </p:nvPr>
        </p:nvSpPr>
        <p:spPr>
          <a:xfrm>
            <a:off x="697230" y="1942078"/>
            <a:ext cx="4354455" cy="581057"/>
          </a:xfrm>
          <a:prstGeom prst="rect">
            <a:avLst/>
          </a:prstGeom>
        </p:spPr>
        <p:txBody>
          <a:bodyPr wrap="square" lIns="90000" anchor="t" anchorCtr="0">
            <a:spAutoFit/>
          </a:bodyPr>
          <a:lstStyle>
            <a:lvl1pPr marL="360045" indent="-360045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150000"/>
              </a:lnSpc>
              <a:buClr>
                <a:srgbClr val="0B5128"/>
              </a:buClr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在这里填，求不弄乱样式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2788920" y="2355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80" y="773430"/>
            <a:ext cx="9799320" cy="1132840"/>
          </a:xfrm>
        </p:spPr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>
            <a:normAutofit lnSpcReduction="10000"/>
          </a:bodyPr>
          <a:p>
            <a:r>
              <a:rPr lang="zh-CN" altLang="en-US"/>
              <a:t>助教：林一熙、江婷</a:t>
            </a:r>
            <a:endParaRPr lang="zh-CN" altLang="en-US"/>
          </a:p>
          <a:p>
            <a:r>
              <a:rPr lang="zh-CN" altLang="en-US"/>
              <a:t>组长：颜佳熙</a:t>
            </a:r>
            <a:endParaRPr lang="zh-CN" altLang="en-US"/>
          </a:p>
          <a:p>
            <a:r>
              <a:rPr lang="zh-CN" altLang="en-US"/>
              <a:t>组员：余飞、陈圻、周毅、周玮康、许梓希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100965" y="2352074"/>
            <a:ext cx="11990070" cy="99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/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中级实训项目总结：嘉递</a:t>
            </a:r>
            <a:r>
              <a:rPr lang="en-US" altLang="zh-CN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4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中珠校园外卖平台</a:t>
            </a:r>
            <a:endParaRPr lang="zh-CN" altLang="en-US" sz="4000" dirty="0">
              <a:solidFill>
                <a:srgbClr val="0B51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项目代码创新点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en-US" altLang="zh-CN"/>
              <a:t>websocket</a:t>
            </a:r>
            <a:r>
              <a:rPr lang="zh-CN" altLang="en-US"/>
              <a:t>的使用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403340" y="1942078"/>
            <a:ext cx="4354455" cy="581057"/>
          </a:xfrm>
        </p:spPr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7230" y="1884680"/>
            <a:ext cx="82848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即时聊天、未读消息提醒等场景对实时性要求高</a:t>
            </a:r>
            <a:endParaRPr lang="en-US" altLang="zh-CN"/>
          </a:p>
          <a:p>
            <a:r>
              <a:rPr lang="zh-CN" altLang="en-US"/>
              <a:t>传统</a:t>
            </a:r>
            <a:r>
              <a:rPr lang="en-US" altLang="zh-CN"/>
              <a:t> HTTP </a:t>
            </a:r>
            <a:r>
              <a:rPr lang="zh-CN" altLang="en-US"/>
              <a:t>轮询存在：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、延迟不可控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、大量无效请求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、服务器资源浪费</a:t>
            </a:r>
            <a:endParaRPr lang="en-US" altLang="zh-CN"/>
          </a:p>
          <a:p>
            <a:r>
              <a:rPr lang="zh-CN" altLang="en-US"/>
              <a:t>设计方案</a:t>
            </a:r>
            <a:endParaRPr lang="en-US" altLang="zh-CN"/>
          </a:p>
          <a:p>
            <a:r>
              <a:rPr lang="zh-CN" altLang="en-US"/>
              <a:t>引入</a:t>
            </a:r>
            <a:r>
              <a:rPr lang="en-US" altLang="zh-CN"/>
              <a:t> WebSocket</a:t>
            </a:r>
            <a:r>
              <a:rPr lang="zh-CN" altLang="en-US"/>
              <a:t>，建立长连接；由服务端主动推送消息</a:t>
            </a:r>
            <a:endParaRPr lang="en-US" altLang="zh-CN"/>
          </a:p>
          <a:p>
            <a:r>
              <a:rPr lang="zh-CN" altLang="en-US"/>
              <a:t>前端基于事件驱动更新</a:t>
            </a:r>
            <a:r>
              <a:rPr lang="en-US" altLang="zh-CN"/>
              <a:t> UI</a:t>
            </a:r>
            <a:endParaRPr lang="en-US" altLang="zh-CN"/>
          </a:p>
          <a:p>
            <a:r>
              <a:rPr lang="zh-CN" altLang="en-US"/>
              <a:t>具体实现（前端）</a:t>
            </a:r>
            <a:endParaRPr lang="en-US" altLang="zh-CN"/>
          </a:p>
          <a:p>
            <a:r>
              <a:rPr lang="en-US" altLang="zh-CN"/>
              <a:t>ChatLauncher.vue</a:t>
            </a:r>
            <a:r>
              <a:rPr lang="zh-CN" altLang="en-US"/>
              <a:t>：聊天入口与会话管理</a:t>
            </a:r>
            <a:endParaRPr lang="en-US" altLang="zh-CN"/>
          </a:p>
          <a:p>
            <a:r>
              <a:rPr lang="en-US" altLang="zh-CN"/>
              <a:t>ChatWindow.vue</a:t>
            </a:r>
            <a:r>
              <a:rPr lang="zh-CN" altLang="en-US"/>
              <a:t>：实时消息收发与渲染</a:t>
            </a:r>
            <a:endParaRPr lang="en-US" altLang="zh-CN"/>
          </a:p>
          <a:p>
            <a:r>
              <a:rPr lang="en-US" altLang="zh-CN"/>
              <a:t>MessageNotify.vue</a:t>
            </a:r>
            <a:r>
              <a:rPr lang="zh-CN" altLang="en-US"/>
              <a:t>：全局未读消息提醒</a:t>
            </a:r>
            <a:endParaRPr lang="en-US" altLang="zh-CN"/>
          </a:p>
          <a:p>
            <a:r>
              <a:rPr lang="en-US" altLang="zh-CN"/>
              <a:t>WebSocket </a:t>
            </a:r>
            <a:r>
              <a:rPr lang="zh-CN" altLang="en-US"/>
              <a:t>连接在组件生命周期中统一管理，避免重复创建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部分项目测试报告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以商家获取菜品总览数据为例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961390" y="1880235"/>
            <a:ext cx="4311015" cy="388302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会议记录截屏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3795"/>
            <a:ext cx="5931535" cy="1620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315"/>
            <a:ext cx="5969635" cy="159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435"/>
            <a:ext cx="5930265" cy="17945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90" y="1130300"/>
            <a:ext cx="5585460" cy="177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890" y="2901950"/>
            <a:ext cx="5756910" cy="1810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890" y="4712335"/>
            <a:ext cx="5944870" cy="1881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会议记录截屏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2035"/>
            <a:ext cx="6216650" cy="1740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2896870"/>
            <a:ext cx="6417310" cy="1774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15" y="1101725"/>
            <a:ext cx="5723255" cy="1794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 bwMode="auto">
          <a:xfrm>
            <a:off x="1524000" y="2750822"/>
            <a:ext cx="9144000" cy="88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normAutofit fontScale="95000"/>
          </a:bodyPr>
          <a:lstStyle>
            <a:lvl1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4572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9144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13716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1828800" algn="l" rtl="0"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zh-CN" sz="6000" dirty="0">
                <a:solidFill>
                  <a:srgbClr val="0B51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6000" dirty="0">
              <a:solidFill>
                <a:srgbClr val="0B51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/>
          <p:cNvSpPr>
            <a:spLocks noGrp="1"/>
          </p:cNvSpPr>
          <p:nvPr/>
        </p:nvSpPr>
        <p:spPr bwMode="auto">
          <a:xfrm>
            <a:off x="1524000" y="3282585"/>
            <a:ext cx="9144000" cy="157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normAutofit/>
          </a:bodyPr>
          <a:lstStyle>
            <a:lvl1pPr marL="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None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项目分工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10" y="927735"/>
            <a:ext cx="11199495" cy="179070"/>
          </a:xfrm>
        </p:spPr>
        <p:txBody>
          <a:bodyPr>
            <a:noAutofit/>
          </a:bodyPr>
          <a:p>
            <a:pPr marL="0" indent="0">
              <a:buNone/>
            </a:pPr>
            <a:endParaRPr lang="zh-CN" altLang="en-US" sz="800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327025" y="933450"/>
            <a:ext cx="4724400" cy="5740400"/>
          </a:xfrm>
        </p:spPr>
        <p:txBody>
          <a:bodyPr>
            <a:noAutofit/>
          </a:bodyPr>
          <a:p>
            <a:r>
              <a:rPr lang="zh-CN" altLang="en-US"/>
              <a:t>前端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 b="1"/>
              <a:t>技术栈</a:t>
            </a:r>
            <a:r>
              <a:rPr lang="zh-CN" altLang="en-US" sz="1600"/>
              <a:t>：</a:t>
            </a:r>
            <a:r>
              <a:rPr lang="en-US" altLang="zh-CN" sz="1600"/>
              <a:t>vue3+vite+element plus</a:t>
            </a:r>
            <a:r>
              <a:rPr lang="zh-CN" altLang="en-US" sz="1600"/>
              <a:t>、</a:t>
            </a:r>
            <a:r>
              <a:rPr lang="en-US" altLang="zh-CN" sz="1600"/>
              <a:t>html+css+js</a:t>
            </a:r>
            <a:r>
              <a:rPr lang="zh-CN" altLang="en-US" sz="1600"/>
              <a:t>、</a:t>
            </a:r>
            <a:r>
              <a:rPr lang="en-US" altLang="zh-CN" sz="1600"/>
              <a:t>websocket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 b="1"/>
              <a:t>工具</a:t>
            </a:r>
            <a:r>
              <a:rPr lang="zh-CN" altLang="en-US" sz="1600"/>
              <a:t>：</a:t>
            </a:r>
            <a:r>
              <a:rPr lang="en-US" altLang="zh-CN" sz="1600">
                <a:sym typeface="+mn-ea"/>
              </a:rPr>
              <a:t>apifox</a:t>
            </a:r>
            <a:endParaRPr lang="zh-CN" altLang="en-US" sz="1600" b="1"/>
          </a:p>
          <a:p>
            <a:pPr marL="0" indent="0">
              <a:buNone/>
            </a:pPr>
            <a:r>
              <a:rPr lang="zh-CN" altLang="en-US" sz="1600" b="1"/>
              <a:t>颜佳熙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1</a:t>
            </a:r>
            <a:r>
              <a:rPr lang="zh-CN" altLang="en-US" sz="1600"/>
              <a:t>、项目进度把控；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、开发外卖平台用户端、商家端所有页面；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3</a:t>
            </a:r>
            <a:r>
              <a:rPr lang="zh-CN" altLang="en-US" sz="1600"/>
              <a:t>、和对应后端人员对接，使用</a:t>
            </a:r>
            <a:r>
              <a:rPr lang="en-US" altLang="zh-CN" sz="1600"/>
              <a:t>apifox</a:t>
            </a:r>
            <a:r>
              <a:rPr lang="zh-CN" altLang="en-US" sz="1600"/>
              <a:t>编写接口文档，</a:t>
            </a:r>
            <a:r>
              <a:rPr lang="zh-CN" altLang="en-US" sz="1600">
                <a:sym typeface="+mn-ea"/>
              </a:rPr>
              <a:t>协调前后端接口测试；</a:t>
            </a:r>
            <a:endParaRPr lang="zh-CN" altLang="en-US" sz="1600">
              <a:sym typeface="+mn-ea"/>
            </a:endParaRPr>
          </a:p>
          <a:p>
            <a:pPr marL="0" indent="0">
              <a:buNone/>
            </a:pPr>
            <a:r>
              <a:rPr lang="en-US" altLang="zh-CN" sz="1600"/>
              <a:t>4</a:t>
            </a:r>
            <a:r>
              <a:rPr lang="zh-CN" altLang="en-US" sz="1600"/>
              <a:t>、负责最终汇报</a:t>
            </a:r>
            <a:r>
              <a:rPr lang="en-US" altLang="zh-CN" sz="1600"/>
              <a:t>PPT/</a:t>
            </a:r>
            <a:r>
              <a:rPr lang="zh-CN" altLang="en-US" sz="1600"/>
              <a:t>展示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陈圻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1</a:t>
            </a:r>
            <a:r>
              <a:rPr lang="zh-CN" altLang="en-US" sz="1600"/>
              <a:t>、负责开发骑手端的所有页面，对接对应的人员；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、和颜佳熙使用</a:t>
            </a:r>
            <a:r>
              <a:rPr lang="en-US" altLang="zh-CN" sz="1600"/>
              <a:t>websocket</a:t>
            </a:r>
            <a:r>
              <a:rPr lang="zh-CN" altLang="en-US" sz="1600"/>
              <a:t>实现三端之间的前端聊天交互和订单交互。</a:t>
            </a:r>
            <a:endParaRPr lang="zh-CN" altLang="en-US" sz="16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内容占位符 3"/>
          <p:cNvSpPr>
            <a:spLocks noGrp="1"/>
          </p:cNvSpPr>
          <p:nvPr/>
        </p:nvSpPr>
        <p:spPr>
          <a:xfrm>
            <a:off x="4846320" y="702310"/>
            <a:ext cx="7345045" cy="6156325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后端</a:t>
            </a:r>
            <a:endParaRPr lang="zh-CN" altLang="en-US"/>
          </a:p>
          <a:p>
            <a:pPr marL="0" indent="0">
              <a:buNone/>
            </a:pPr>
            <a:r>
              <a:rPr lang="zh-CN" altLang="en-US" sz="1600" b="1"/>
              <a:t>技术栈</a:t>
            </a:r>
            <a:r>
              <a:rPr lang="zh-CN" altLang="en-US" sz="1600"/>
              <a:t>：</a:t>
            </a:r>
            <a:r>
              <a:rPr lang="en-US" altLang="zh-CN" sz="1600"/>
              <a:t>Go</a:t>
            </a:r>
            <a:r>
              <a:rPr lang="zh-CN" altLang="en-US" sz="1600"/>
              <a:t>、</a:t>
            </a:r>
            <a:r>
              <a:rPr lang="en-US" altLang="zh-CN" sz="1600"/>
              <a:t>MySQL</a:t>
            </a:r>
            <a:r>
              <a:rPr lang="zh-CN" altLang="en-US" sz="1600"/>
              <a:t>、</a:t>
            </a:r>
            <a:r>
              <a:rPr lang="en-US" altLang="zh-CN" sz="1600"/>
              <a:t>Redis</a:t>
            </a:r>
            <a:r>
              <a:rPr lang="zh-CN" altLang="en-US" sz="1600"/>
              <a:t>、</a:t>
            </a:r>
            <a:r>
              <a:rPr lang="en-US" altLang="zh-CN" sz="1600"/>
              <a:t>apifox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 b="1"/>
              <a:t>工具</a:t>
            </a:r>
            <a:r>
              <a:rPr lang="zh-CN" altLang="en-US" sz="1600"/>
              <a:t>：</a:t>
            </a:r>
            <a:r>
              <a:rPr lang="zh-CN" altLang="en-US" sz="1600">
                <a:sym typeface="+mn-ea"/>
              </a:rPr>
              <a:t>apifox、宝塔控制面板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余飞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1</a:t>
            </a:r>
            <a:r>
              <a:rPr lang="zh-CN" altLang="en-US" sz="1600"/>
              <a:t>、商家端数据库建模，部署项目数据库到云数据库；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、后端整体架构搭建；使用</a:t>
            </a:r>
            <a:r>
              <a:rPr lang="en-US" altLang="zh-CN" sz="1600"/>
              <a:t>Redis</a:t>
            </a:r>
            <a:r>
              <a:rPr lang="zh-CN" altLang="en-US" sz="1600"/>
              <a:t>优化后端性能；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3</a:t>
            </a:r>
            <a:r>
              <a:rPr lang="zh-CN" altLang="en-US" sz="1600"/>
              <a:t>、负责商家端的接口搭建和测试；负责域名和云服务器的部署（</a:t>
            </a:r>
            <a:r>
              <a:rPr lang="en-US" altLang="zh-CN" sz="1600"/>
              <a:t>http://sysu-campus-food-jiadi.site</a:t>
            </a:r>
            <a:r>
              <a:rPr lang="zh-CN" altLang="en-US" sz="1600"/>
              <a:t>）。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周毅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1</a:t>
            </a:r>
            <a:r>
              <a:rPr lang="zh-CN" altLang="en-US" sz="1600"/>
              <a:t>、骑手端的数据库建模；</a:t>
            </a:r>
            <a:endParaRPr lang="zh-CN" altLang="en-US" sz="1600"/>
          </a:p>
          <a:p>
            <a:pPr marL="0" indent="0">
              <a:buNone/>
            </a:pPr>
            <a:r>
              <a:rPr lang="en-US" altLang="zh-CN" sz="1600"/>
              <a:t>2</a:t>
            </a:r>
            <a:r>
              <a:rPr lang="zh-CN" altLang="en-US" sz="1600"/>
              <a:t>、</a:t>
            </a:r>
            <a:r>
              <a:rPr lang="zh-CN" altLang="en-US" sz="1600">
                <a:sym typeface="+mn-ea"/>
              </a:rPr>
              <a:t>负责骑手端的接口搭建和测试，包括根据地理位置的距离进行送达位置的检测等功能；</a:t>
            </a:r>
            <a:endParaRPr lang="zh-CN" altLang="en-US" sz="1600">
              <a:sym typeface="+mn-ea"/>
            </a:endParaRPr>
          </a:p>
          <a:p>
            <a:pPr marL="0" indent="0">
              <a:buNone/>
            </a:pPr>
            <a:r>
              <a:rPr lang="zh-CN" altLang="en-US" sz="1600" b="1"/>
              <a:t>周玮康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用户端部分数据库建模；负责用户端的部分接口开发，包括购物车功能等。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 b="1"/>
              <a:t>许梓希</a:t>
            </a:r>
            <a:r>
              <a:rPr lang="zh-CN" altLang="en-US" sz="1600"/>
              <a:t>：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用户端部分数据库建模；负责</a:t>
            </a:r>
            <a:r>
              <a:rPr lang="zh-CN" altLang="zh-CN" sz="16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RESTful API的部分接口测试。</a:t>
            </a: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3"/>
          </p:nvPr>
        </p:nvSpPr>
        <p:spPr>
          <a:xfrm>
            <a:off x="342898" y="1558290"/>
            <a:ext cx="11195685" cy="508841"/>
          </a:xfrm>
        </p:spPr>
        <p:txBody>
          <a:bodyPr wrap="square">
            <a:noAutofit/>
          </a:bodyPr>
          <a:lstStyle/>
          <a:p>
            <a:r>
              <a:rPr kumimoji="1" lang="zh-CN" altLang="en-US" sz="1600" dirty="0"/>
              <a:t>校园外卖送餐逐渐普及，但在中山大学珠海校区的实际应用中，存在送达不及时、虚假定位、预订单延迟、取餐体验差等问题，导致用户满意度低。学生群体对于校园送餐的需求集中在准时性、可靠性和可追踪性。</a:t>
            </a:r>
            <a:endParaRPr kumimoji="1" lang="zh-CN" altLang="en-US" sz="1600" dirty="0"/>
          </a:p>
        </p:txBody>
      </p:sp>
      <p:sp>
        <p:nvSpPr>
          <p:cNvPr id="13" name="内容占位符 5"/>
          <p:cNvSpPr>
            <a:spLocks noGrp="1"/>
          </p:cNvSpPr>
          <p:nvPr>
            <p:ph idx="1"/>
          </p:nvPr>
        </p:nvSpPr>
        <p:spPr>
          <a:xfrm>
            <a:off x="346708" y="1103774"/>
            <a:ext cx="11199741" cy="460375"/>
          </a:xfrm>
          <a:noFill/>
        </p:spPr>
        <p:txBody>
          <a:bodyPr/>
          <a:lstStyle/>
          <a:p>
            <a:r>
              <a:rPr lang="zh-CN" altLang="en-US" sz="2400" dirty="0"/>
              <a:t>项目背景</a:t>
            </a:r>
            <a:endParaRPr lang="zh-CN" altLang="en-US" sz="2400" dirty="0"/>
          </a:p>
        </p:txBody>
      </p:sp>
      <p:sp>
        <p:nvSpPr>
          <p:cNvPr id="15" name="内容占位符 10"/>
          <p:cNvSpPr>
            <a:spLocks noGrp="1"/>
          </p:cNvSpPr>
          <p:nvPr/>
        </p:nvSpPr>
        <p:spPr>
          <a:xfrm>
            <a:off x="350764" y="2604082"/>
            <a:ext cx="11709857" cy="865812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1600" dirty="0"/>
          </a:p>
        </p:txBody>
      </p:sp>
      <p:sp>
        <p:nvSpPr>
          <p:cNvPr id="5" name="内容占位符 10"/>
          <p:cNvSpPr>
            <a:spLocks noGrp="1"/>
          </p:cNvSpPr>
          <p:nvPr/>
        </p:nvSpPr>
        <p:spPr>
          <a:xfrm>
            <a:off x="350764" y="3952723"/>
            <a:ext cx="11709857" cy="2266773"/>
          </a:xfrm>
          <a:prstGeom prst="rect">
            <a:avLst/>
          </a:prstGeom>
        </p:spPr>
        <p:txBody>
          <a:bodyPr wrap="square" lIns="90000" anchor="t" anchorCtr="0">
            <a:noAutofit/>
          </a:bodyPr>
          <a:lstStyle>
            <a:lvl1pPr marL="360045" indent="-3600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200" dirty="0"/>
          </a:p>
        </p:txBody>
      </p:sp>
      <p:pic>
        <p:nvPicPr>
          <p:cNvPr id="6" name="图片 5" descr="55a8ab96f71a9543c0cad9d11a1f844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433955"/>
            <a:ext cx="1640840" cy="3648075"/>
          </a:xfrm>
          <a:prstGeom prst="rect">
            <a:avLst/>
          </a:prstGeom>
        </p:spPr>
      </p:pic>
      <p:pic>
        <p:nvPicPr>
          <p:cNvPr id="7" name="图片 6" descr="69ce2f28ff536391eb4e9164648360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65" y="2433955"/>
            <a:ext cx="1640840" cy="3647440"/>
          </a:xfrm>
          <a:prstGeom prst="rect">
            <a:avLst/>
          </a:prstGeom>
        </p:spPr>
      </p:pic>
      <p:pic>
        <p:nvPicPr>
          <p:cNvPr id="8" name="图片 7" descr="6ddb6217eab12c9388936efcc059c9f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25" y="2433955"/>
            <a:ext cx="1635760" cy="3636010"/>
          </a:xfrm>
          <a:prstGeom prst="rect">
            <a:avLst/>
          </a:prstGeom>
        </p:spPr>
      </p:pic>
      <p:pic>
        <p:nvPicPr>
          <p:cNvPr id="9" name="图片 8" descr="40ecdc5361cf3a631faf7d013ce23d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70" y="2433955"/>
            <a:ext cx="1627505" cy="3616960"/>
          </a:xfrm>
          <a:prstGeom prst="rect">
            <a:avLst/>
          </a:prstGeom>
        </p:spPr>
      </p:pic>
      <p:pic>
        <p:nvPicPr>
          <p:cNvPr id="10" name="图片 9" descr="40f019b76aab05dfb70e7aa88c27c5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475" y="2433955"/>
            <a:ext cx="1627505" cy="3616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项目功能介绍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系统功能结构图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 descr="Untitled diagram-2026-01-08-0744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36395"/>
            <a:ext cx="12192000" cy="3691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项目功能介绍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业务流程图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 descr="业务流程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1941830"/>
            <a:ext cx="1195578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问题</a:t>
            </a:r>
            <a:r>
              <a:rPr lang="en-US" altLang="zh-CN"/>
              <a:t>1</a:t>
            </a:r>
            <a:r>
              <a:rPr lang="zh-CN" altLang="en-US"/>
              <a:t>、前后端的交互问题（字段匹配）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4101465" cy="414020"/>
          </a:xfrm>
        </p:spPr>
        <p:txBody>
          <a:bodyPr wrap="square"/>
          <a:p>
            <a:r>
              <a:rPr lang="zh-CN" altLang="en-US" sz="1400"/>
              <a:t>版本</a:t>
            </a:r>
            <a:r>
              <a:rPr lang="en-US" altLang="zh-CN" sz="1400"/>
              <a:t>1 </a:t>
            </a:r>
            <a:r>
              <a:rPr lang="zh-CN" altLang="en-US" sz="1400"/>
              <a:t>在前端的等待后端实现函数的</a:t>
            </a:r>
            <a:r>
              <a:rPr lang="en-US" altLang="zh-CN" sz="1400"/>
              <a:t>ts</a:t>
            </a:r>
            <a:r>
              <a:rPr lang="zh-CN" altLang="en-US" sz="1400"/>
              <a:t>文件中</a:t>
            </a:r>
            <a:endParaRPr lang="zh-CN" altLang="en-US" sz="14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355850"/>
            <a:ext cx="5570855" cy="3761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4635" y="2048510"/>
            <a:ext cx="47771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版本</a:t>
            </a:r>
            <a:r>
              <a:rPr lang="en-US" altLang="zh-CN" sz="1400">
                <a:sym typeface="+mn-ea"/>
              </a:rPr>
              <a:t>2 </a:t>
            </a:r>
            <a:r>
              <a:rPr lang="zh-CN" altLang="en-US" sz="1400">
                <a:sym typeface="+mn-ea"/>
              </a:rPr>
              <a:t>在项目的前中期尝试根据页面需求维护</a:t>
            </a:r>
            <a:r>
              <a:rPr lang="en-US" altLang="zh-CN" sz="1400">
                <a:sym typeface="+mn-ea"/>
              </a:rPr>
              <a:t> Swagger </a:t>
            </a:r>
            <a:r>
              <a:rPr lang="zh-CN" altLang="en-US" sz="1400">
                <a:sym typeface="+mn-ea"/>
              </a:rPr>
              <a:t>接口草案</a:t>
            </a:r>
            <a:endParaRPr lang="zh-CN" altLang="en-US" sz="140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415" y="2570480"/>
            <a:ext cx="5426075" cy="1485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>
                <a:sym typeface="+mn-ea"/>
              </a:rPr>
              <a:t>问题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、前后端的交互问题（字段匹配）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9658350" cy="414020"/>
          </a:xfrm>
        </p:spPr>
        <p:txBody>
          <a:bodyPr wrap="square"/>
          <a:p>
            <a:pPr algn="l">
              <a:buSzTx/>
            </a:pPr>
            <a:r>
              <a:rPr lang="zh-CN" altLang="en-US" sz="1400"/>
              <a:t>最终版本 使用助教推荐的工具apifox（</a:t>
            </a:r>
            <a:r>
              <a:rPr lang="en-US" altLang="zh-CN" sz="1400"/>
              <a:t>https://s.apifox.cn/d59e8cf5-7e2b-4d7c-9aef-65a99f71cc0d</a:t>
            </a:r>
            <a:r>
              <a:rPr lang="zh-CN" altLang="en-US" sz="1400"/>
              <a:t>）</a:t>
            </a:r>
            <a:endParaRPr lang="en-US" altLang="zh-CN" sz="14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2355850"/>
            <a:ext cx="5631180" cy="3882390"/>
          </a:xfrm>
          <a:prstGeom prst="rect">
            <a:avLst/>
          </a:prstGeom>
        </p:spPr>
      </p:pic>
      <p:pic>
        <p:nvPicPr>
          <p:cNvPr id="7" name="图片 6" descr="Screenshot 2025-12-21 111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2364740"/>
            <a:ext cx="56515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项目实现过程中遇到的问题及解决办法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09" y="1227772"/>
            <a:ext cx="11199741" cy="521970"/>
          </a:xfrm>
        </p:spPr>
        <p:txBody>
          <a:bodyPr/>
          <a:p>
            <a:r>
              <a:rPr lang="zh-CN" altLang="en-US"/>
              <a:t>数据库使用过程遇到的问题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3"/>
          </p:nvPr>
        </p:nvSpPr>
        <p:spPr>
          <a:xfrm>
            <a:off x="697230" y="1941830"/>
            <a:ext cx="10741660" cy="2982595"/>
          </a:xfrm>
        </p:spPr>
        <p:txBody>
          <a:bodyPr wrap="square">
            <a:noAutofit/>
          </a:bodyPr>
          <a:p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2.</a:t>
            </a:r>
            <a:r>
              <a:rPr lang="zh-CN" altLang="en-US" dirty="0">
                <a:sym typeface="+mn-ea"/>
              </a:rPr>
              <a:t>数据库结构搭建的不好，出现一张大表囊括了多种信息的现象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解决方案：多建表，增加外键关联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问题</a:t>
            </a: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采用本地数据库时，各个开发人员修改数据库结构时难以统一。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解决方案：采用云数据库。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项目代码介绍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710" y="1227455"/>
            <a:ext cx="3207385" cy="521970"/>
          </a:xfrm>
        </p:spPr>
        <p:txBody>
          <a:bodyPr wrap="square"/>
          <a:p>
            <a:r>
              <a:rPr lang="zh-CN" altLang="en-US"/>
              <a:t>前端项目结构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725170" y="1749425"/>
            <a:ext cx="889000" cy="374840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E334DFF-A8DE-B148-81B1-4F37B46AC47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5" y="1749425"/>
            <a:ext cx="1419225" cy="1885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05" y="3635375"/>
            <a:ext cx="1190625" cy="1057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790" y="1757045"/>
            <a:ext cx="1562100" cy="334327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6442075" y="1235075"/>
            <a:ext cx="3207385" cy="521970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360045" indent="-360045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0B5128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B5128"/>
              </a:buClr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后端项目结构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75" y="1749425"/>
            <a:ext cx="1409700" cy="2933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595" y="1749425"/>
            <a:ext cx="1450340" cy="42906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830" y="1749425"/>
            <a:ext cx="1197610" cy="2524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1830" y="4297680"/>
            <a:ext cx="1290955" cy="1742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p="http://schemas.openxmlformats.org/presentationml/2006/main">
  <p:tag name="KSO_WPP_MARK_KEY" val="3cf936e1-1da8-45a3-84fa-62c6d6963dd7"/>
  <p:tag name="COMMONDATA" val="eyJoZGlkIjoiYWU5MGM2Nzc2ZWM5NDMyMjYzMTU2MjY0ZTlkNWRkMWEifQ=="/>
</p:tagLst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演示</Application>
  <PresentationFormat>宽屏</PresentationFormat>
  <Paragraphs>133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Tahoma</vt:lpstr>
      <vt:lpstr>Monotype Sorts</vt:lpstr>
      <vt:lpstr>Wingdings</vt:lpstr>
      <vt:lpstr>Times New Roman</vt:lpstr>
      <vt:lpstr>等线 Light</vt:lpstr>
      <vt:lpstr>等线</vt:lpstr>
      <vt:lpstr>Arial Unicode MS</vt:lpstr>
      <vt:lpstr>Calibri</vt:lpstr>
      <vt:lpstr>2_自定义设计方案</vt:lpstr>
      <vt:lpstr>1_自定义设计方案</vt:lpstr>
      <vt:lpstr>PowerPoint 演示文稿</vt:lpstr>
      <vt:lpstr>项目分工</vt:lpstr>
      <vt:lpstr>项目介绍</vt:lpstr>
      <vt:lpstr>项目功能介绍</vt:lpstr>
      <vt:lpstr>项目功能介绍</vt:lpstr>
      <vt:lpstr>项目实现过程中遇到的问题及解决办法</vt:lpstr>
      <vt:lpstr>项目实现过程中遇到的问题及解决办法</vt:lpstr>
      <vt:lpstr>项目实现过程中遇到的问题及解决办法</vt:lpstr>
      <vt:lpstr>项目代码介绍</vt:lpstr>
      <vt:lpstr>PowerPoint 演示文稿</vt:lpstr>
      <vt:lpstr>部分项目测试报告</vt:lpstr>
      <vt:lpstr>会议记录截屏</vt:lpstr>
      <vt:lpstr>会议记录截屏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沛霖</dc:creator>
  <cp:lastModifiedBy>颜佳熙</cp:lastModifiedBy>
  <cp:revision>937</cp:revision>
  <dcterms:created xsi:type="dcterms:W3CDTF">2021-05-08T02:43:00Z</dcterms:created>
  <dcterms:modified xsi:type="dcterms:W3CDTF">2026-01-08T08:30:01Z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8A7AD1E8991E46DBADA0DF04A56F01D0</vt:lpwstr>
  </property>
  <property fmtid="{D5CDD505-2E9C-101B-9397-08002B2CF9AE}" pid="3" name="KSOProductBuildVer">
    <vt:lpwstr>2052-12.1.0.23542</vt:lpwstr>
  </property>
  <property fmtid="{D5CDD505-2E9C-101B-9397-08002B2CF9AE}" pid="4" name="commondata">
    <vt:lpwstr>eyJoZGlkIjoiMDRhNzU0OWJhYjA5ZmE3NjBhMmY3YjM2NGEwNjYzMzcifQ==</vt:lpwstr>
  </property>
</Properties>
</file>